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441" r:id="rId2"/>
    <p:sldId id="686" r:id="rId3"/>
    <p:sldId id="640" r:id="rId4"/>
    <p:sldId id="641" r:id="rId5"/>
    <p:sldId id="689" r:id="rId6"/>
    <p:sldId id="643" r:id="rId7"/>
    <p:sldId id="644" r:id="rId8"/>
    <p:sldId id="645" r:id="rId9"/>
    <p:sldId id="646" r:id="rId10"/>
    <p:sldId id="647" r:id="rId11"/>
    <p:sldId id="649" r:id="rId12"/>
    <p:sldId id="657" r:id="rId13"/>
    <p:sldId id="663" r:id="rId14"/>
    <p:sldId id="651" r:id="rId15"/>
    <p:sldId id="674" r:id="rId16"/>
    <p:sldId id="676" r:id="rId17"/>
    <p:sldId id="675" r:id="rId18"/>
    <p:sldId id="666" r:id="rId19"/>
    <p:sldId id="677" r:id="rId20"/>
    <p:sldId id="668" r:id="rId21"/>
    <p:sldId id="655" r:id="rId22"/>
    <p:sldId id="664" r:id="rId23"/>
    <p:sldId id="659" r:id="rId24"/>
    <p:sldId id="678" r:id="rId25"/>
    <p:sldId id="661" r:id="rId26"/>
    <p:sldId id="670" r:id="rId27"/>
    <p:sldId id="679" r:id="rId28"/>
    <p:sldId id="682" r:id="rId29"/>
    <p:sldId id="656" r:id="rId30"/>
    <p:sldId id="665" r:id="rId31"/>
    <p:sldId id="652" r:id="rId32"/>
    <p:sldId id="671" r:id="rId33"/>
    <p:sldId id="680" r:id="rId34"/>
    <p:sldId id="654" r:id="rId35"/>
    <p:sldId id="691" r:id="rId36"/>
    <p:sldId id="681" r:id="rId37"/>
    <p:sldId id="687" r:id="rId38"/>
    <p:sldId id="692" r:id="rId39"/>
    <p:sldId id="487" r:id="rId40"/>
    <p:sldId id="688" r:id="rId41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6" autoAdjust="0"/>
    <p:restoredTop sz="93451" autoAdjust="0"/>
  </p:normalViewPr>
  <p:slideViewPr>
    <p:cSldViewPr snapToGrid="0" snapToObjects="1">
      <p:cViewPr varScale="1">
        <p:scale>
          <a:sx n="72" d="100"/>
          <a:sy n="72" d="100"/>
        </p:scale>
        <p:origin x="184" y="6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6/5/23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7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hyperlink" Target="https://knowledge-nlp.github.io/aaai2023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jpg"/><Relationship Id="rId9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5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002" TargetMode="External"/><Relationship Id="rId2" Type="http://schemas.openxmlformats.org/officeDocument/2006/relationships/hyperlink" Target="https://arxiv.org/abs/2305.14010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37841-07DB-D3D0-7552-CDA12E2FE594}"/>
              </a:ext>
            </a:extLst>
          </p:cNvPr>
          <p:cNvGrpSpPr/>
          <p:nvPr/>
        </p:nvGrpSpPr>
        <p:grpSpPr>
          <a:xfrm>
            <a:off x="8772773" y="770237"/>
            <a:ext cx="7202373" cy="7060578"/>
            <a:chOff x="8772773" y="770237"/>
            <a:chExt cx="7202373" cy="7060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DDB7E-1EE6-4285-24CD-19E6AA6ED7FC}"/>
                </a:ext>
              </a:extLst>
            </p:cNvPr>
            <p:cNvSpPr/>
            <p:nvPr/>
          </p:nvSpPr>
          <p:spPr>
            <a:xfrm>
              <a:off x="9015377" y="534943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492DE1-ED9D-FC16-9F9B-C3AB0017C352}"/>
                </a:ext>
              </a:extLst>
            </p:cNvPr>
            <p:cNvSpPr/>
            <p:nvPr/>
          </p:nvSpPr>
          <p:spPr>
            <a:xfrm>
              <a:off x="8948098" y="5272352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3BAD3F-AE35-4093-F345-A4402870C53F}"/>
                </a:ext>
              </a:extLst>
            </p:cNvPr>
            <p:cNvSpPr/>
            <p:nvPr/>
          </p:nvSpPr>
          <p:spPr>
            <a:xfrm>
              <a:off x="8875021" y="519615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C9FE66A6-22E0-977B-8877-994129CD3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5" y="1407547"/>
              <a:ext cx="6814268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Knowledge</a:t>
              </a:r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 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Augmentation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DEC51B2F-63E3-2BD9-B079-2B0FA12FD4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3" y="770237"/>
              <a:ext cx="6814269" cy="61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ctr" anchorCtr="0" compatLnSpc="1">
              <a:prstTxWarp prst="textNoShape">
                <a:avLst/>
              </a:prstTxWarp>
            </a:bodyPr>
            <a:lstStyle>
              <a:lvl1pPr algn="ctr" defTabSz="724836" rtl="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999" b="1" kern="1200">
                  <a:solidFill>
                    <a:schemeClr val="tx1"/>
                  </a:solidFill>
                  <a:latin typeface="Helvetica Neue"/>
                  <a:ea typeface="ＭＳ Ｐゴシック" charset="0"/>
                  <a:cs typeface="Helvetica Neue"/>
                </a:defRPr>
              </a:lvl1pPr>
              <a:lvl2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2pPr>
              <a:lvl3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3pPr>
              <a:lvl4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4pPr>
              <a:lvl5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5pPr>
              <a:lvl6pPr marL="507911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1015826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523740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2031654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altLang="zh-CN" dirty="0"/>
                <a:t>Open-Book</a:t>
              </a:r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E84F78-C1AD-6F47-2A64-72FC17A4DABB}"/>
                </a:ext>
              </a:extLst>
            </p:cNvPr>
            <p:cNvGrpSpPr/>
            <p:nvPr/>
          </p:nvGrpSpPr>
          <p:grpSpPr>
            <a:xfrm>
              <a:off x="8941740" y="2354722"/>
              <a:ext cx="6677093" cy="5476093"/>
              <a:chOff x="8941740" y="2354722"/>
              <a:chExt cx="6677093" cy="547609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EB25F6B-CC1A-2A24-6405-5D103AEEFF0E}"/>
                  </a:ext>
                </a:extLst>
              </p:cNvPr>
              <p:cNvSpPr/>
              <p:nvPr/>
            </p:nvSpPr>
            <p:spPr>
              <a:xfrm>
                <a:off x="11062558" y="2354722"/>
                <a:ext cx="4556275" cy="2187172"/>
              </a:xfrm>
              <a:prstGeom prst="roundRect">
                <a:avLst>
                  <a:gd name="adj" fmla="val 9968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External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(up-to-date)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knowledge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sources</a:t>
                </a:r>
                <a:endParaRPr lang="en-US" sz="2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43A9E0-EE4D-8403-A8BC-3D81962C5773}"/>
                  </a:ext>
                </a:extLst>
              </p:cNvPr>
              <p:cNvSpPr/>
              <p:nvPr/>
            </p:nvSpPr>
            <p:spPr>
              <a:xfrm>
                <a:off x="8941740" y="5362362"/>
                <a:ext cx="1877018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Input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5F1053-1457-D847-D687-4A72CB9ABF26}"/>
                  </a:ext>
                </a:extLst>
              </p:cNvPr>
              <p:cNvSpPr/>
              <p:nvPr/>
            </p:nvSpPr>
            <p:spPr>
              <a:xfrm>
                <a:off x="13823000" y="5362362"/>
                <a:ext cx="1663931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Output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72FE3B2-77DF-DB53-BD46-BE5AC6130539}"/>
                  </a:ext>
                </a:extLst>
              </p:cNvPr>
              <p:cNvSpPr/>
              <p:nvPr/>
            </p:nvSpPr>
            <p:spPr>
              <a:xfrm>
                <a:off x="8972083" y="3777822"/>
                <a:ext cx="1816331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Retriever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(~0.12B)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B99A93-6BB7-E444-BA57-A87999D4ECD4}"/>
                  </a:ext>
                </a:extLst>
              </p:cNvPr>
              <p:cNvSpPr txBox="1"/>
              <p:nvPr/>
            </p:nvSpPr>
            <p:spPr>
              <a:xfrm>
                <a:off x="13156902" y="2478812"/>
                <a:ext cx="246193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Wikipedia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News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Database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Social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…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8E84B6F-3396-C0CC-180C-B111FEDE065A}"/>
                  </a:ext>
                </a:extLst>
              </p:cNvPr>
              <p:cNvSpPr/>
              <p:nvPr/>
            </p:nvSpPr>
            <p:spPr>
              <a:xfrm>
                <a:off x="11165212" y="5349436"/>
                <a:ext cx="2299316" cy="9502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Knowledge</a:t>
                </a:r>
              </a:p>
              <a:p>
                <a:pPr algn="ctr"/>
                <a:r>
                  <a:rPr lang="en-US" sz="2500" dirty="0">
                    <a:latin typeface="Helvetica Neue"/>
                    <a:cs typeface="Helvetica Neue"/>
                  </a:rPr>
                  <a:t>(e.g., passage)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7A9E40-C3C6-E62A-C9A8-D96D2267B015}"/>
                  </a:ext>
                </a:extLst>
              </p:cNvPr>
              <p:cNvCxnSpPr>
                <a:cxnSpLocks/>
                <a:stCxn id="41" idx="0"/>
                <a:endCxn id="43" idx="2"/>
              </p:cNvCxnSpPr>
              <p:nvPr/>
            </p:nvCxnSpPr>
            <p:spPr>
              <a:xfrm flipV="1">
                <a:off x="9880249" y="4603653"/>
                <a:ext cx="0" cy="758709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3E7CA8E-2148-12A6-AA5F-ECDB4D18C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4541894"/>
                <a:ext cx="0" cy="80754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AF40E323-D0A7-D0CD-91F2-ED2C3F8FC64B}"/>
                  </a:ext>
                </a:extLst>
              </p:cNvPr>
              <p:cNvCxnSpPr>
                <a:stCxn id="43" idx="0"/>
                <a:endCxn id="14" idx="1"/>
              </p:cNvCxnSpPr>
              <p:nvPr/>
            </p:nvCxnSpPr>
            <p:spPr>
              <a:xfrm rot="5400000" flipH="1" flipV="1">
                <a:off x="10306646" y="3021911"/>
                <a:ext cx="329514" cy="1182309"/>
              </a:xfrm>
              <a:prstGeom prst="bentConnector2">
                <a:avLst/>
              </a:prstGeom>
              <a:ln w="28575" cmpd="sng">
                <a:solidFill>
                  <a:schemeClr val="accent6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030DD81-3301-7F17-7FCA-D0026037ED99}"/>
                  </a:ext>
                </a:extLst>
              </p:cNvPr>
              <p:cNvSpPr/>
              <p:nvPr/>
            </p:nvSpPr>
            <p:spPr>
              <a:xfrm>
                <a:off x="11062558" y="7004984"/>
                <a:ext cx="3119607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Reader/Generator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(&lt;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0.25B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parameters)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693B08C-5AAE-2FA3-C0E7-01ADC6F24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6312622"/>
                <a:ext cx="0" cy="69236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D62539E8-F2D3-625F-2683-7E0E2EF80700}"/>
                  </a:ext>
                </a:extLst>
              </p:cNvPr>
              <p:cNvCxnSpPr>
                <a:cxnSpLocks/>
                <a:stCxn id="41" idx="2"/>
                <a:endCxn id="57" idx="1"/>
              </p:cNvCxnSpPr>
              <p:nvPr/>
            </p:nvCxnSpPr>
            <p:spPr>
              <a:xfrm rot="16200000" flipH="1">
                <a:off x="9918764" y="6274106"/>
                <a:ext cx="1105278" cy="1182309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6F1BF2BF-0AA0-CBA6-37BA-74BB16AA4202}"/>
                  </a:ext>
                </a:extLst>
              </p:cNvPr>
              <p:cNvCxnSpPr>
                <a:cxnSpLocks/>
                <a:stCxn id="57" idx="3"/>
                <a:endCxn id="42" idx="2"/>
              </p:cNvCxnSpPr>
              <p:nvPr/>
            </p:nvCxnSpPr>
            <p:spPr>
              <a:xfrm flipV="1">
                <a:off x="14182165" y="6312622"/>
                <a:ext cx="472801" cy="1105278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B86AB-2FA3-2A27-C5C2-AFCAD408BEE3}"/>
                </a:ext>
              </a:extLst>
            </p:cNvPr>
            <p:cNvSpPr txBox="1"/>
            <p:nvPr/>
          </p:nvSpPr>
          <p:spPr>
            <a:xfrm>
              <a:off x="14654965" y="6572545"/>
              <a:ext cx="13201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latin typeface="Helvetica Neue"/>
                  <a:cs typeface="Helvetica Neue"/>
                </a:rPr>
                <a:t>tasks</a:t>
              </a:r>
              <a:endParaRPr lang="en-US" sz="2400" i="1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6FDEE-E71E-0183-55F0-9FEFD7368CEE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584935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56318" y="915783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9" y="6015125"/>
            <a:ext cx="1354441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736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蒋朦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(effective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July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2023)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于文豪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曾庆锴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23518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张智涵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3415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诺亚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仝凌波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Kailasa" panose="02000500000000020004" pitchFamily="2" charset="0"/>
              </a:rPr>
              <a:t>虞梦夏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Kailasa" panose="02000500000000020004" pitchFamily="2" charset="0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谭兆轩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贾梦朝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刘罡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KDD’23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pPr algn="r"/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刘哲源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586FAA-F386-B100-14CB-5D3594233DCB}"/>
              </a:ext>
            </a:extLst>
          </p:cNvPr>
          <p:cNvSpPr txBox="1"/>
          <p:nvPr/>
        </p:nvSpPr>
        <p:spPr>
          <a:xfrm>
            <a:off x="551223" y="8272588"/>
            <a:ext cx="640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1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Open-Book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Framework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37110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7073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(closed-book)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Open-book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Closed-book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blipFill>
                <a:blip r:embed="rId2"/>
                <a:stretch>
                  <a:fillRect l="-2395" r="-1198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709864"/>
              </p:ext>
            </p:extLst>
          </p:nvPr>
        </p:nvGraphicFramePr>
        <p:xfrm>
          <a:off x="8342362" y="1831290"/>
          <a:ext cx="7623342" cy="6460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family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models: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492066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shown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corpora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Complex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2857" r="-1077" b="-194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888524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1888524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413866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5682719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418190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566722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674287" y="4066949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667972" y="556207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857342" y="6923040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3EB5E-0F7C-60C1-7C3B-FE32E0DF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468" y="2227728"/>
            <a:ext cx="4711491" cy="30919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1" name="Picture 10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6420B5F-1740-8C6D-E7A4-E6EFAE31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60" y="1813439"/>
            <a:ext cx="2548542" cy="551712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2023)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45457"/>
              </p:ext>
            </p:extLst>
          </p:nvPr>
        </p:nvGraphicFramePr>
        <p:xfrm>
          <a:off x="1697066" y="5667989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2126283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3501302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3501302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2115697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4346238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2372026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3879952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4091204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2784362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1668114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217353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2124225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207637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2127745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2419176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223032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2181020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213316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2422696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3392131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2068516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5C5BC-F228-3AC4-7E68-CAB30349A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050" y="1961133"/>
            <a:ext cx="4731655" cy="689623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research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problem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important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era?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1"/>
            <a:ext cx="14771147" cy="6424521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foundational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theory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behind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Transformer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00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efficient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than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Transformer?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00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make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efficient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applications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revolutionize?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effectively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adapt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downstream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capabilities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control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performance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ethics</a:t>
            </a:r>
            <a:r>
              <a:rPr lang="zh-CN" altLang="en-US" b="1" dirty="0">
                <a:solidFill>
                  <a:srgbClr val="C0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</a:p>
          <a:p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10.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democratize</a:t>
            </a:r>
            <a:r>
              <a:rPr lang="zh-CN" altLang="en-US" b="1" dirty="0">
                <a:solidFill>
                  <a:schemeClr val="accent6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b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LLMs?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Knowledge-Augmented</a:t>
            </a:r>
            <a:r>
              <a:rPr lang="zh-CN" altLang="en-US" sz="4800" dirty="0"/>
              <a:t> </a:t>
            </a:r>
            <a:r>
              <a:rPr lang="en-US" altLang="zh-CN" sz="4800" dirty="0"/>
              <a:t>LLMs</a:t>
            </a:r>
            <a:endParaRPr lang="en-US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83B6CD52-8D69-E333-C99C-EDB68148AF12}"/>
              </a:ext>
            </a:extLst>
          </p:cNvPr>
          <p:cNvSpPr/>
          <p:nvPr/>
        </p:nvSpPr>
        <p:spPr>
          <a:xfrm>
            <a:off x="12691430" y="3292911"/>
            <a:ext cx="198782" cy="775252"/>
          </a:xfrm>
          <a:prstGeom prst="rightBrac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CDD57527-3B2B-FA51-16D1-DD3D226C1231}"/>
              </a:ext>
            </a:extLst>
          </p:cNvPr>
          <p:cNvSpPr/>
          <p:nvPr/>
        </p:nvSpPr>
        <p:spPr>
          <a:xfrm>
            <a:off x="11141601" y="4771475"/>
            <a:ext cx="198782" cy="2643115"/>
          </a:xfrm>
          <a:prstGeom prst="rightBrac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E2249-68B2-FA87-CCF3-DCEE49CB401E}"/>
              </a:ext>
            </a:extLst>
          </p:cNvPr>
          <p:cNvSpPr txBox="1"/>
          <p:nvPr/>
        </p:nvSpPr>
        <p:spPr>
          <a:xfrm>
            <a:off x="11476845" y="5823727"/>
            <a:ext cx="3813122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Effectiveness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various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knowledge-intensive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NLP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14B4EA-C908-5BCE-7322-FBC12DAA4449}"/>
              </a:ext>
            </a:extLst>
          </p:cNvPr>
          <p:cNvSpPr txBox="1"/>
          <p:nvPr/>
        </p:nvSpPr>
        <p:spPr>
          <a:xfrm>
            <a:off x="13026674" y="3411232"/>
            <a:ext cx="244901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Efficiency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09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516827-31E1-63E4-26E4-8CA02D5442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7830282" y="7615003"/>
            <a:ext cx="0" cy="41663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ED2B-5521-BD6B-1360-525FFE8F8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B06B9-3739-9211-D9D5-68F3A843A8CA}"/>
              </a:ext>
            </a:extLst>
          </p:cNvPr>
          <p:cNvSpPr txBox="1"/>
          <p:nvPr/>
        </p:nvSpPr>
        <p:spPr>
          <a:xfrm>
            <a:off x="3339278" y="780936"/>
            <a:ext cx="2836033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9898B-BDF7-1F75-BB84-B72436BC21CA}"/>
              </a:ext>
            </a:extLst>
          </p:cNvPr>
          <p:cNvSpPr txBox="1"/>
          <p:nvPr/>
        </p:nvSpPr>
        <p:spPr>
          <a:xfrm>
            <a:off x="2177072" y="1962328"/>
            <a:ext cx="2451982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World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facts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FCD6D-C4C5-DCC0-785F-15590B7B71E5}"/>
              </a:ext>
            </a:extLst>
          </p:cNvPr>
          <p:cNvSpPr txBox="1"/>
          <p:nvPr/>
        </p:nvSpPr>
        <p:spPr>
          <a:xfrm>
            <a:off x="941460" y="3059642"/>
            <a:ext cx="3072636" cy="477054"/>
          </a:xfrm>
          <a:prstGeom prst="rect">
            <a:avLst/>
          </a:prstGeom>
          <a:solidFill>
            <a:srgbClr val="00B050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Language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patterns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DDF9B-2206-5C86-34C5-1B3D8288F503}"/>
              </a:ext>
            </a:extLst>
          </p:cNvPr>
          <p:cNvSpPr txBox="1"/>
          <p:nvPr/>
        </p:nvSpPr>
        <p:spPr>
          <a:xfrm>
            <a:off x="6355091" y="780936"/>
            <a:ext cx="2787943" cy="477054"/>
          </a:xfrm>
          <a:prstGeom prst="rect">
            <a:avLst/>
          </a:prstGeom>
          <a:solidFill>
            <a:srgbClr val="00B050">
              <a:alpha val="6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Human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feedback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4375E-8514-3C5F-8541-CE48600A72D7}"/>
              </a:ext>
            </a:extLst>
          </p:cNvPr>
          <p:cNvSpPr txBox="1"/>
          <p:nvPr/>
        </p:nvSpPr>
        <p:spPr>
          <a:xfrm>
            <a:off x="11270843" y="1962328"/>
            <a:ext cx="2299027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Personal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data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5D260-53F0-43AB-3114-E9F0C520D7A2}"/>
              </a:ext>
            </a:extLst>
          </p:cNvPr>
          <p:cNvSpPr txBox="1"/>
          <p:nvPr/>
        </p:nvSpPr>
        <p:spPr>
          <a:xfrm>
            <a:off x="9800729" y="780936"/>
            <a:ext cx="3130985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Domain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knowledge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95DB9-D7F2-4768-42DB-B56429AA9B01}"/>
              </a:ext>
            </a:extLst>
          </p:cNvPr>
          <p:cNvSpPr txBox="1"/>
          <p:nvPr/>
        </p:nvSpPr>
        <p:spPr>
          <a:xfrm>
            <a:off x="12514132" y="3059642"/>
            <a:ext cx="2818400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Ethical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principles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1026" name="Picture 2" descr="Meet the Characters - Autobots &amp; Decepticons - Transformers">
            <a:extLst>
              <a:ext uri="{FF2B5EF4-FFF2-40B4-BE49-F238E27FC236}">
                <a16:creationId xmlns:a16="http://schemas.microsoft.com/office/drawing/2014/main" id="{516322A1-49E9-C321-85FE-F2A21333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32" y="2743200"/>
            <a:ext cx="374142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343FBA-7D70-B225-A3F5-4FB3F90A3AB8}"/>
              </a:ext>
            </a:extLst>
          </p:cNvPr>
          <p:cNvCxnSpPr/>
          <p:nvPr/>
        </p:nvCxnSpPr>
        <p:spPr>
          <a:xfrm>
            <a:off x="4038600" y="3298169"/>
            <a:ext cx="2316491" cy="473731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B8E-EB78-8263-7C98-35409DA4B401}"/>
              </a:ext>
            </a:extLst>
          </p:cNvPr>
          <p:cNvCxnSpPr>
            <a:cxnSpLocks/>
          </p:cNvCxnSpPr>
          <p:nvPr/>
        </p:nvCxnSpPr>
        <p:spPr>
          <a:xfrm>
            <a:off x="4724400" y="2200855"/>
            <a:ext cx="1630691" cy="109731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9E879-EAC6-A892-7623-5277C975654C}"/>
              </a:ext>
            </a:extLst>
          </p:cNvPr>
          <p:cNvCxnSpPr>
            <a:cxnSpLocks/>
          </p:cNvCxnSpPr>
          <p:nvPr/>
        </p:nvCxnSpPr>
        <p:spPr>
          <a:xfrm>
            <a:off x="5668916" y="1451938"/>
            <a:ext cx="1109730" cy="160770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996F0-D1BF-5325-A3B3-7FE169FCE2A6}"/>
              </a:ext>
            </a:extLst>
          </p:cNvPr>
          <p:cNvCxnSpPr>
            <a:cxnSpLocks/>
          </p:cNvCxnSpPr>
          <p:nvPr/>
        </p:nvCxnSpPr>
        <p:spPr>
          <a:xfrm>
            <a:off x="7544661" y="1451938"/>
            <a:ext cx="178501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9AC0CF-67F0-FEB3-D00E-096702D8F17D}"/>
              </a:ext>
            </a:extLst>
          </p:cNvPr>
          <p:cNvCxnSpPr>
            <a:cxnSpLocks/>
          </p:cNvCxnSpPr>
          <p:nvPr/>
        </p:nvCxnSpPr>
        <p:spPr>
          <a:xfrm flipH="1">
            <a:off x="8990749" y="1451938"/>
            <a:ext cx="912023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4989F7-6C18-2378-403D-965C38965E1B}"/>
              </a:ext>
            </a:extLst>
          </p:cNvPr>
          <p:cNvCxnSpPr>
            <a:cxnSpLocks/>
          </p:cNvCxnSpPr>
          <p:nvPr/>
        </p:nvCxnSpPr>
        <p:spPr>
          <a:xfrm flipH="1">
            <a:off x="9325974" y="2255790"/>
            <a:ext cx="1794895" cy="831000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55143-702F-69D0-5CA5-3F1C87F4AF15}"/>
              </a:ext>
            </a:extLst>
          </p:cNvPr>
          <p:cNvCxnSpPr>
            <a:cxnSpLocks/>
          </p:cNvCxnSpPr>
          <p:nvPr/>
        </p:nvCxnSpPr>
        <p:spPr>
          <a:xfrm flipH="1">
            <a:off x="9800729" y="3298169"/>
            <a:ext cx="2550698" cy="432475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08801085-3B6E-FCB5-9044-964B42A121D3}"/>
              </a:ext>
            </a:extLst>
          </p:cNvPr>
          <p:cNvGraphicFramePr>
            <a:graphicFrameLocks noGrp="1"/>
          </p:cNvGraphicFramePr>
          <p:nvPr/>
        </p:nvGraphicFramePr>
        <p:xfrm>
          <a:off x="968605" y="6767405"/>
          <a:ext cx="14391069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285">
                  <a:extLst>
                    <a:ext uri="{9D8B030D-6E8A-4147-A177-3AD203B41FA5}">
                      <a16:colId xmlns:a16="http://schemas.microsoft.com/office/drawing/2014/main" val="1027454714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133607288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864070006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010174755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874459438"/>
                    </a:ext>
                  </a:extLst>
                </a:gridCol>
                <a:gridCol w="2542517">
                  <a:extLst>
                    <a:ext uri="{9D8B030D-6E8A-4147-A177-3AD203B41FA5}">
                      <a16:colId xmlns:a16="http://schemas.microsoft.com/office/drawing/2014/main" val="1267277426"/>
                    </a:ext>
                  </a:extLst>
                </a:gridCol>
                <a:gridCol w="2055867">
                  <a:extLst>
                    <a:ext uri="{9D8B030D-6E8A-4147-A177-3AD203B41FA5}">
                      <a16:colId xmlns:a16="http://schemas.microsoft.com/office/drawing/2014/main" val="1686026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dirty="0">
                          <a:latin typeface="Helvetica Neue"/>
                          <a:cs typeface="Helvetica Neue"/>
                        </a:rPr>
                        <a:t>fluent</a:t>
                      </a:r>
                      <a:endParaRPr lang="en-US" sz="3200" b="0" dirty="0">
                        <a:latin typeface="Helvetica Neue"/>
                        <a:cs typeface="Helvetica Neue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knowledgeable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reasonable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aligned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expert-like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personalized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trustworthy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9979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4015263-9709-FBA8-1ADF-26E23CE389F7}"/>
              </a:ext>
            </a:extLst>
          </p:cNvPr>
          <p:cNvSpPr txBox="1"/>
          <p:nvPr/>
        </p:nvSpPr>
        <p:spPr>
          <a:xfrm>
            <a:off x="883128" y="653737"/>
            <a:ext cx="1293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t</a:t>
            </a:r>
            <a:r>
              <a:rPr lang="en-US" sz="2500" dirty="0">
                <a:latin typeface="Helvetica Neue"/>
                <a:cs typeface="Helvetica Neue"/>
              </a:rPr>
              <a:t>his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talk</a:t>
            </a:r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89538B-3BD5-2B51-06F2-CAC169208072}"/>
              </a:ext>
            </a:extLst>
          </p:cNvPr>
          <p:cNvCxnSpPr>
            <a:cxnSpLocks/>
          </p:cNvCxnSpPr>
          <p:nvPr/>
        </p:nvCxnSpPr>
        <p:spPr>
          <a:xfrm>
            <a:off x="1757290" y="1141808"/>
            <a:ext cx="599562" cy="693321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E201EE-0031-4D31-4382-7F498011708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177072" y="892264"/>
            <a:ext cx="992920" cy="127199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6161C0-5D71-4849-D76B-B0D237ACDFC2}"/>
              </a:ext>
            </a:extLst>
          </p:cNvPr>
          <p:cNvSpPr txBox="1"/>
          <p:nvPr/>
        </p:nvSpPr>
        <p:spPr>
          <a:xfrm>
            <a:off x="4629054" y="8031635"/>
            <a:ext cx="640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7892487"/>
      </p:ext>
    </p:extLst>
  </p:cSld>
  <p:clrMapOvr>
    <a:masterClrMapping/>
  </p:clrMapOvr>
  <p:transition>
    <p:split orient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">
            <a:extLst>
              <a:ext uri="{FF2B5EF4-FFF2-40B4-BE49-F238E27FC236}">
                <a16:creationId xmlns:a16="http://schemas.microsoft.com/office/drawing/2014/main" id="{E89ABE6A-64E4-51BD-0982-C93E947F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5" y="0"/>
            <a:ext cx="6888163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FF01E17-89E3-12C8-CEC2-A1F4F827CF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10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Open-Domain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Exploring Contrast Consistency of Open-Domain Question Answering Systems on </a:t>
            </a:r>
            <a:r>
              <a:rPr lang="en-US" b="1" dirty="0"/>
              <a:t>Minimally Edited Questions</a:t>
            </a:r>
          </a:p>
          <a:p>
            <a:r>
              <a:rPr lang="en-US" i="1" dirty="0"/>
              <a:t>in Transactions of the Association for Computational Linguistics (TACL), 2023.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A Dataset for Open-Domain Question Answering under </a:t>
            </a:r>
            <a:r>
              <a:rPr lang="en-US" b="1" dirty="0"/>
              <a:t>Counterfactual Presuppositions</a:t>
            </a:r>
          </a:p>
          <a:p>
            <a:r>
              <a:rPr lang="en-US" dirty="0">
                <a:hlinkClick r:id="rId2"/>
              </a:rPr>
              <a:t>https://arxiv.org/abs/2305.14010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ReFeed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Improving Language Models via Plug-and-Play </a:t>
            </a:r>
            <a:r>
              <a:rPr lang="en-US" b="1" dirty="0"/>
              <a:t>Retrieval Feedback</a:t>
            </a:r>
          </a:p>
          <a:p>
            <a:r>
              <a:rPr lang="en-US" dirty="0">
                <a:hlinkClick r:id="rId3"/>
              </a:rPr>
              <a:t>https://arxiv.org/abs/2305.14002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Other Recent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0E946F3-C50E-AEF0-219A-0B80DB3FA93B}"/>
              </a:ext>
            </a:extLst>
          </p:cNvPr>
          <p:cNvGrpSpPr/>
          <p:nvPr/>
        </p:nvGrpSpPr>
        <p:grpSpPr>
          <a:xfrm>
            <a:off x="2759864" y="1666094"/>
            <a:ext cx="13058883" cy="6032702"/>
            <a:chOff x="2759864" y="1666094"/>
            <a:chExt cx="13058883" cy="603270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6C30A47-AC3C-5A85-324F-8AB7B104A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1095" y="3166109"/>
              <a:ext cx="3188533" cy="270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68A4CB0-3806-96BD-F204-46DE3246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26621" y="5296469"/>
              <a:ext cx="5192126" cy="240232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16811</TotalTime>
  <Words>4096</Words>
  <Application>Microsoft Macintosh PowerPoint</Application>
  <PresentationFormat>Custom</PresentationFormat>
  <Paragraphs>1210</Paragraphs>
  <Slides>40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Kaiti TC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Closed-Book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Why not use GPT-3 to directly generate the answer? </vt:lpstr>
      <vt:lpstr>GenRead: Supervised Learning</vt:lpstr>
      <vt:lpstr>Retrieved Passages vs Generated Passages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Knowledge-Augmented NLP</vt:lpstr>
      <vt:lpstr>Knowledge-Augmented LLMs</vt:lpstr>
      <vt:lpstr>PowerPoint Presentation</vt:lpstr>
      <vt:lpstr>PowerPoint Presentation</vt:lpstr>
      <vt:lpstr>PowerPoint Presentation</vt:lpstr>
      <vt:lpstr>Welcome to visit our lab!</vt:lpstr>
      <vt:lpstr>Three Other Recent Work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2179</cp:revision>
  <cp:lastPrinted>2016-04-21T19:59:33Z</cp:lastPrinted>
  <dcterms:created xsi:type="dcterms:W3CDTF">2013-10-17T20:28:19Z</dcterms:created>
  <dcterms:modified xsi:type="dcterms:W3CDTF">2023-06-05T14:40:03Z</dcterms:modified>
</cp:coreProperties>
</file>